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463" r:id="rId3"/>
    <p:sldId id="464" r:id="rId4"/>
    <p:sldId id="307" r:id="rId5"/>
    <p:sldId id="317" r:id="rId6"/>
    <p:sldId id="308" r:id="rId7"/>
    <p:sldId id="323" r:id="rId8"/>
    <p:sldId id="326" r:id="rId9"/>
    <p:sldId id="468" r:id="rId10"/>
    <p:sldId id="310" r:id="rId11"/>
    <p:sldId id="288" r:id="rId12"/>
    <p:sldId id="374" r:id="rId13"/>
    <p:sldId id="470" r:id="rId14"/>
    <p:sldId id="380" r:id="rId15"/>
    <p:sldId id="465" r:id="rId16"/>
    <p:sldId id="28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96"/>
    <p:restoredTop sz="96327"/>
  </p:normalViewPr>
  <p:slideViewPr>
    <p:cSldViewPr snapToGrid="0">
      <p:cViewPr varScale="1">
        <p:scale>
          <a:sx n="122" d="100"/>
          <a:sy n="122" d="100"/>
        </p:scale>
        <p:origin x="22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84BA6B-06FD-D141-9DBC-4E6752C56D1C}" type="datetimeFigureOut">
              <a:rPr lang="en-US" smtClean="0"/>
              <a:t>3/27/24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BCB509-4546-8F48-B83D-D83BAC5A9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385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CB5F08-BD98-C444-B796-967F805E89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083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lide Image Placeholder 1">
            <a:extLst>
              <a:ext uri="{FF2B5EF4-FFF2-40B4-BE49-F238E27FC236}">
                <a16:creationId xmlns:a16="http://schemas.microsoft.com/office/drawing/2014/main" id="{D966AD94-BD85-51FD-938E-0699200EF8D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6" name="Notes Placeholder 2">
            <a:extLst>
              <a:ext uri="{FF2B5EF4-FFF2-40B4-BE49-F238E27FC236}">
                <a16:creationId xmlns:a16="http://schemas.microsoft.com/office/drawing/2014/main" id="{B9BA2AF9-4111-8DDF-4B89-9D770775F9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82947" name="Slide Number Placeholder 3">
            <a:extLst>
              <a:ext uri="{FF2B5EF4-FFF2-40B4-BE49-F238E27FC236}">
                <a16:creationId xmlns:a16="http://schemas.microsoft.com/office/drawing/2014/main" id="{0EEB9E54-F56D-C2D9-7871-BA5E01A2CD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fld id="{86C88DA9-DFB8-2D49-BD79-84336FD2B579}" type="slidenum">
              <a:rPr lang="en-US" altLang="en-US" sz="1200"/>
              <a:pPr/>
              <a:t>12</a:t>
            </a:fld>
            <a:endParaRPr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37EEE-A3CF-443A-2482-35E18D99A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7F8B9C-F5BA-17F9-0A1A-E9665612F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F8FBE-FBBE-A0CC-FC42-3FF15B010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E2043-136C-34E3-9B5E-AC338246D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856A4-24F1-F505-9F17-D7CBFCAEE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495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A8AD7-CB39-F4FD-60C8-BAB75817C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BE9A8A-5BCD-ACF0-C136-CDF4EF43F4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72173-7BCD-6D53-45A8-FCA73BB26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32C7C-335D-7160-23CE-C24A4F78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CEB18-C173-EFB3-1C85-A031B2984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87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DC207-D54F-2803-D3CC-9C09125C69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02E1E2-9E3B-784D-3CE4-2296C22F6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6E86C-E00B-BD36-A411-67778DF47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F92B7-B14D-6AB6-B8C9-06EE3BCF4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8E9E8-5085-B615-86BC-FA6AF9D53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906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DBEDB-C75D-A176-F1E1-2D61BD641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0EA41-92F4-D93D-5DF9-8B79882ED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330B2-BD20-D788-65A6-746C9CD14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41D4E-2093-22B2-0224-6CCBB3626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A9B169-B36C-E793-5F8A-BFAD72B3E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17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E088F-0963-1409-208E-743C84B47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8810C-6BA9-7DB2-3B0B-720C42B3C5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2797A-1838-CB89-1256-14F12FF16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F2D03-E3A0-4FEA-0011-C37F65BB1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F4D0B-2CE2-143E-8B6E-602564B89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268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19120-C89A-B32D-C285-5A1F7A2A9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7ABE6-B752-F669-D1B4-AC8F049FCE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313714-0478-85A7-EDB7-9D329DB612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DCCEE-DA65-5FEA-DBE1-A4FFB71A4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FB5A0-AAA7-A256-BA01-54C1A2476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F0E0C-8C61-C6B0-8D2F-98C1C0F1B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047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E5963-B75A-5C26-1085-A924CA350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618E1-9250-45C9-B6CB-F5EC9FCD4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64F8B2-EBF4-1934-4B10-E0E23D984E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5E85D9-CA66-2837-5A04-B23B866065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E643F1-9724-47B2-6CDC-D890213F2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01FAC-E8AC-52D9-1A16-B217F1A60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BFE5D-39D1-6E86-A570-37A00E3A7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4A485E-6264-CBC0-1FF3-552D8DDBF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02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4FFF0-D8D3-C301-C696-45BC20EBE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1B914-1337-0FD9-892B-B99F460A2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C03B48-34D2-3263-7740-5983D6F7F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575E22-D3FA-A3BE-F2D4-6CCB10CD9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814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DE6F61-7AE2-FCC6-43FD-ED979C4E6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772E01-7045-0DD5-9E9A-B9D643B3B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433559-F5B7-5AA5-561B-0308F9F19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754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62457-9C61-FB3A-E090-794F70CCC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0A638-5B5A-F81F-B2BB-7D4BC2CCD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6FA28D-530E-D553-BD5E-0834C69562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1CD66-9BCC-71D8-DC72-F5912A2DE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B4C7AA-84C9-DE87-FFC9-13E44AFAF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13F64-36A6-C563-B8F8-7149E9CCD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494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4AE18-9F94-F919-8625-C0724FDF2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6D54EC-1B48-2A18-CDF8-E331B4674B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EC52F0-4853-2AF7-6240-A9A13CC434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48310-14CE-7E1E-AC35-4A75EA9F6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0B3B96-74D7-0A95-CBCC-E43B376D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DE2FF1-191F-F55E-1038-7A84E4073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41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368CCB-F95C-78B8-AB3B-75046B538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051CA-AE6B-5AD3-B31B-D128E8361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44A3A-5FE8-9765-97A4-8D78B80645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8E255-8371-B349-B2F5-F8C6C9FF431B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477786-E37B-BA0A-FBBA-967E2DAF5F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0ED85-D531-06A4-DD93-B6A9AC1AC7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C475D4-DDD0-8942-A6FE-1A9682155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400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41B36-9C62-3FFE-74C5-B0303391BA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CC4E: Epilogue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AFB11C-46EE-C1B0-9B56-FAD330B5A7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Dr. Charles R. Severance</a:t>
            </a:r>
          </a:p>
          <a:p>
            <a:r>
              <a:rPr lang="en-US" dirty="0"/>
              <a:t>www.cc4e.com</a:t>
            </a:r>
          </a:p>
          <a:p>
            <a:r>
              <a:rPr lang="en-US" dirty="0"/>
              <a:t>code.cc4e.com (sample code)</a:t>
            </a:r>
          </a:p>
          <a:p>
            <a:r>
              <a:rPr lang="en-US" dirty="0" err="1"/>
              <a:t>online.dr-chuck.com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149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AD853-B0DF-EFB0-EED8-1C26B9F10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Python </a:t>
            </a:r>
            <a:r>
              <a:rPr lang="en-US" dirty="0" err="1"/>
              <a:t>dict</a:t>
            </a:r>
            <a:r>
              <a:rPr lang="en-US" dirty="0"/>
              <a:t>() 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F5FC4-0FCE-1650-DC87-F1AAB957C5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265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717A4-9921-BFD6-1CCB-14D895852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FFD7B-8E9C-AB62-1059-7657F502CA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Bucket based hash map is the answer to a common programming interview question!</a:t>
            </a:r>
          </a:p>
        </p:txBody>
      </p:sp>
    </p:spTree>
    <p:extLst>
      <p:ext uri="{BB962C8B-B14F-4D97-AF65-F5344CB8AC3E}">
        <p14:creationId xmlns:p14="http://schemas.microsoft.com/office/powerpoint/2010/main" val="2334454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1">
            <a:extLst>
              <a:ext uri="{FF2B5EF4-FFF2-40B4-BE49-F238E27FC236}">
                <a16:creationId xmlns:a16="http://schemas.microsoft.com/office/drawing/2014/main" id="{DA4DD59B-3455-C5B6-9C12-13EF6E5DC0B8}"/>
              </a:ext>
            </a:extLst>
          </p:cNvPr>
          <p:cNvSpPr>
            <a:spLocks/>
          </p:cNvSpPr>
          <p:nvPr/>
        </p:nvSpPr>
        <p:spPr bwMode="auto">
          <a:xfrm>
            <a:off x="7639495" y="2171823"/>
            <a:ext cx="4123922" cy="353343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endParaRPr lang="en-US" altLang="en-US" sz="2700"/>
          </a:p>
        </p:txBody>
      </p:sp>
      <p:sp>
        <p:nvSpPr>
          <p:cNvPr id="81922" name="Rectangle 2">
            <a:extLst>
              <a:ext uri="{FF2B5EF4-FFF2-40B4-BE49-F238E27FC236}">
                <a16:creationId xmlns:a16="http://schemas.microsoft.com/office/drawing/2014/main" id="{AF9DB627-8914-205A-3BEC-943D76B6A3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5399" dirty="0"/>
              <a:t>Hashes</a:t>
            </a:r>
          </a:p>
        </p:txBody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9FCA0DD8-80A1-73AD-B9C4-15FE33793230}"/>
              </a:ext>
            </a:extLst>
          </p:cNvPr>
          <p:cNvSpPr>
            <a:spLocks/>
          </p:cNvSpPr>
          <p:nvPr/>
        </p:nvSpPr>
        <p:spPr bwMode="auto">
          <a:xfrm>
            <a:off x="6842804" y="6172027"/>
            <a:ext cx="4924426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US" sz="2250">
                <a:solidFill>
                  <a:schemeClr val="tx1"/>
                </a:solidFill>
                <a:ea typeface="ＭＳ Ｐゴシック" panose="020B0600070205080204" pitchFamily="34" charset="-128"/>
              </a:rPr>
              <a:t>http://en.wikipedia.org/wiki/Hash_function</a:t>
            </a:r>
          </a:p>
        </p:txBody>
      </p:sp>
      <p:sp>
        <p:nvSpPr>
          <p:cNvPr id="81924" name="Rectangle 4">
            <a:extLst>
              <a:ext uri="{FF2B5EF4-FFF2-40B4-BE49-F238E27FC236}">
                <a16:creationId xmlns:a16="http://schemas.microsoft.com/office/drawing/2014/main" id="{1D0A1784-7DFE-842B-C051-8AEF4FF4EA3B}"/>
              </a:ext>
            </a:extLst>
          </p:cNvPr>
          <p:cNvSpPr>
            <a:spLocks/>
          </p:cNvSpPr>
          <p:nvPr/>
        </p:nvSpPr>
        <p:spPr bwMode="auto">
          <a:xfrm>
            <a:off x="495252" y="1657523"/>
            <a:ext cx="6665659" cy="4266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algn="ctr" eaLnBrk="1" hangingPunct="1"/>
            <a:r>
              <a:rPr lang="en-US" altLang="en-US" sz="2625" i="1">
                <a:solidFill>
                  <a:schemeClr val="tx1"/>
                </a:solidFill>
                <a:ea typeface="ＭＳ Ｐゴシック" panose="020B0600070205080204" pitchFamily="34" charset="-128"/>
              </a:rPr>
              <a:t>A hash function is any algorithm or subroutine that maps large data sets to smaller data sets, called keys. For example, a single integer can serve as an index to an array (cf. associative array). The values returned by a hash function are called hash values, hash codes, hash sums, checksums, or simply hashes.</a:t>
            </a:r>
          </a:p>
          <a:p>
            <a:pPr algn="ctr" eaLnBrk="1" hangingPunct="1"/>
            <a:r>
              <a:rPr lang="en-US" altLang="en-US" sz="2625" i="1">
                <a:solidFill>
                  <a:schemeClr val="tx1"/>
                </a:solidFill>
                <a:ea typeface="ＭＳ Ｐゴシック" panose="020B0600070205080204" pitchFamily="34" charset="-128"/>
              </a:rPr>
              <a:t>Hash functions are mostly used to accelerate table lookup or data comparison tasks such as finding items in a database...</a:t>
            </a:r>
          </a:p>
        </p:txBody>
      </p:sp>
      <p:pic>
        <p:nvPicPr>
          <p:cNvPr id="81925" name="Picture 5">
            <a:extLst>
              <a:ext uri="{FF2B5EF4-FFF2-40B4-BE49-F238E27FC236}">
                <a16:creationId xmlns:a16="http://schemas.microsoft.com/office/drawing/2014/main" id="{295D937F-E53A-97A5-DDED-5775A25767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350" y="1886101"/>
            <a:ext cx="4762035" cy="3647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F34521-3E85-1FB0-1D82-AFF2657BBEC0}"/>
              </a:ext>
            </a:extLst>
          </p:cNvPr>
          <p:cNvSpPr txBox="1"/>
          <p:nvPr/>
        </p:nvSpPr>
        <p:spPr>
          <a:xfrm>
            <a:off x="723557" y="247038"/>
            <a:ext cx="7479928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char *key;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int value;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*next;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  </a:t>
            </a:r>
          </a:p>
          <a:p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int buckets; 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*heads[4];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*tails[4];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int count;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dict_new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*p = malloc(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(*p));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p-&gt;buckets = 4;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for(int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p-&gt;buckets;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 ) {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p-&gt;heads[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] = NULL;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p-&gt;tails[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] = NULL;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p-&gt;count = 0;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p;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88002-F746-142C-CCEE-54466D8291F3}"/>
              </a:ext>
            </a:extLst>
          </p:cNvPr>
          <p:cNvSpPr/>
          <p:nvPr/>
        </p:nvSpPr>
        <p:spPr>
          <a:xfrm>
            <a:off x="8791770" y="1388373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heads[0]  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45DADA-DA0E-0E05-FE04-C925EDC11D08}"/>
              </a:ext>
            </a:extLst>
          </p:cNvPr>
          <p:cNvSpPr/>
          <p:nvPr/>
        </p:nvSpPr>
        <p:spPr>
          <a:xfrm>
            <a:off x="8791770" y="1770360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heads[1]   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B9B1D0-59FC-CBA6-B7DA-F70E194F5334}"/>
              </a:ext>
            </a:extLst>
          </p:cNvPr>
          <p:cNvSpPr/>
          <p:nvPr/>
        </p:nvSpPr>
        <p:spPr>
          <a:xfrm>
            <a:off x="8791770" y="2152347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heads[2]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74658-9C1E-A1AD-3AAF-6623722CAD8C}"/>
              </a:ext>
            </a:extLst>
          </p:cNvPr>
          <p:cNvSpPr/>
          <p:nvPr/>
        </p:nvSpPr>
        <p:spPr>
          <a:xfrm>
            <a:off x="8791770" y="2562717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heads[3]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A3D468-96A6-F0C7-8ECE-50BA592EF955}"/>
              </a:ext>
            </a:extLst>
          </p:cNvPr>
          <p:cNvSpPr/>
          <p:nvPr/>
        </p:nvSpPr>
        <p:spPr>
          <a:xfrm>
            <a:off x="8807268" y="846052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buckets: 4  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900099-D490-1057-69C2-3602DF2EF9EF}"/>
              </a:ext>
            </a:extLst>
          </p:cNvPr>
          <p:cNvSpPr/>
          <p:nvPr/>
        </p:nvSpPr>
        <p:spPr>
          <a:xfrm>
            <a:off x="11152284" y="1162900"/>
            <a:ext cx="302209" cy="3918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1D97C43-9D43-4368-4FDC-914751CF7DE0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 flipV="1">
            <a:off x="10378298" y="1358843"/>
            <a:ext cx="773986" cy="2254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14497DC-AD2A-C741-B019-DD53D8953107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10378298" y="1794777"/>
            <a:ext cx="1029224" cy="1715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C3D6E3B-A39E-2E9B-D6E7-DEEEFE634E10}"/>
              </a:ext>
            </a:extLst>
          </p:cNvPr>
          <p:cNvSpPr/>
          <p:nvPr/>
        </p:nvSpPr>
        <p:spPr>
          <a:xfrm>
            <a:off x="11448079" y="1608147"/>
            <a:ext cx="302209" cy="3918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E165A1C-3F5E-7128-76A8-B4489CCFAA0B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0378298" y="2348290"/>
            <a:ext cx="1029224" cy="1866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71B865CD-A61E-7DE3-49FF-6FF00F7B73D7}"/>
              </a:ext>
            </a:extLst>
          </p:cNvPr>
          <p:cNvSpPr/>
          <p:nvPr/>
        </p:nvSpPr>
        <p:spPr>
          <a:xfrm>
            <a:off x="11448079" y="2348290"/>
            <a:ext cx="302209" cy="3918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6D46FE-9DFF-9533-B64C-F686996BFC1A}"/>
              </a:ext>
            </a:extLst>
          </p:cNvPr>
          <p:cNvSpPr/>
          <p:nvPr/>
        </p:nvSpPr>
        <p:spPr>
          <a:xfrm>
            <a:off x="11106080" y="2946148"/>
            <a:ext cx="302209" cy="3918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1514B8B-75BE-D75B-0B7B-B891051EC71B}"/>
              </a:ext>
            </a:extLst>
          </p:cNvPr>
          <p:cNvCxnSpPr>
            <a:cxnSpLocks/>
            <a:stCxn id="7" idx="3"/>
            <a:endCxn id="23" idx="1"/>
          </p:cNvCxnSpPr>
          <p:nvPr/>
        </p:nvCxnSpPr>
        <p:spPr>
          <a:xfrm>
            <a:off x="10378298" y="2758660"/>
            <a:ext cx="727782" cy="383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A22E87F8-3FC5-99C0-4A44-6D2577C15894}"/>
              </a:ext>
            </a:extLst>
          </p:cNvPr>
          <p:cNvSpPr/>
          <p:nvPr/>
        </p:nvSpPr>
        <p:spPr>
          <a:xfrm>
            <a:off x="8789569" y="3153104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count: 4   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265B3E0-995B-0C18-5516-1E7E93ACCFA5}"/>
              </a:ext>
            </a:extLst>
          </p:cNvPr>
          <p:cNvSpPr/>
          <p:nvPr/>
        </p:nvSpPr>
        <p:spPr>
          <a:xfrm>
            <a:off x="7040905" y="1689939"/>
            <a:ext cx="1162580" cy="8260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Hash  % 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095C8D-B478-A9E3-F24F-D0A4ADB76522}"/>
              </a:ext>
            </a:extLst>
          </p:cNvPr>
          <p:cNvSpPr/>
          <p:nvPr/>
        </p:nvSpPr>
        <p:spPr>
          <a:xfrm>
            <a:off x="5923911" y="1920777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C9E68FA-1588-947E-AAAB-1A6287AFD994}"/>
              </a:ext>
            </a:extLst>
          </p:cNvPr>
          <p:cNvCxnSpPr>
            <a:cxnSpLocks/>
            <a:stCxn id="27" idx="3"/>
            <a:endCxn id="26" idx="1"/>
          </p:cNvCxnSpPr>
          <p:nvPr/>
        </p:nvCxnSpPr>
        <p:spPr>
          <a:xfrm flipV="1">
            <a:off x="6700521" y="2102984"/>
            <a:ext cx="340384" cy="13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E8033D7-318C-7A74-EDA4-3DA59496A019}"/>
              </a:ext>
            </a:extLst>
          </p:cNvPr>
          <p:cNvCxnSpPr>
            <a:cxnSpLocks/>
            <a:stCxn id="26" idx="3"/>
            <a:endCxn id="3" idx="1"/>
          </p:cNvCxnSpPr>
          <p:nvPr/>
        </p:nvCxnSpPr>
        <p:spPr>
          <a:xfrm flipV="1">
            <a:off x="8203485" y="1584316"/>
            <a:ext cx="588285" cy="51866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E3BA5C6-D004-9B4F-EC40-2E55BE3DA2AC}"/>
              </a:ext>
            </a:extLst>
          </p:cNvPr>
          <p:cNvCxnSpPr>
            <a:cxnSpLocks/>
            <a:stCxn id="26" idx="3"/>
            <a:endCxn id="4" idx="1"/>
          </p:cNvCxnSpPr>
          <p:nvPr/>
        </p:nvCxnSpPr>
        <p:spPr>
          <a:xfrm flipV="1">
            <a:off x="8203485" y="1966303"/>
            <a:ext cx="588285" cy="13668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29F7546-67F2-905B-9C8A-AF5C8D8DC54C}"/>
              </a:ext>
            </a:extLst>
          </p:cNvPr>
          <p:cNvCxnSpPr>
            <a:cxnSpLocks/>
            <a:stCxn id="26" idx="3"/>
            <a:endCxn id="6" idx="1"/>
          </p:cNvCxnSpPr>
          <p:nvPr/>
        </p:nvCxnSpPr>
        <p:spPr>
          <a:xfrm>
            <a:off x="8203485" y="2102984"/>
            <a:ext cx="588285" cy="24530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270C893-62C8-1578-29FF-955493CD0F51}"/>
              </a:ext>
            </a:extLst>
          </p:cNvPr>
          <p:cNvCxnSpPr>
            <a:cxnSpLocks/>
            <a:stCxn id="26" idx="3"/>
            <a:endCxn id="7" idx="1"/>
          </p:cNvCxnSpPr>
          <p:nvPr/>
        </p:nvCxnSpPr>
        <p:spPr>
          <a:xfrm>
            <a:off x="8203485" y="2102984"/>
            <a:ext cx="588285" cy="65567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576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F34521-3E85-1FB0-1D82-AFF2657BBEC0}"/>
              </a:ext>
            </a:extLst>
          </p:cNvPr>
          <p:cNvSpPr txBox="1"/>
          <p:nvPr/>
        </p:nvSpPr>
        <p:spPr>
          <a:xfrm>
            <a:off x="121158" y="92003"/>
            <a:ext cx="747992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main(void)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 d =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dict_new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dnode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*cur;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dict_put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(d, "z", 8);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dict_put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(d, "z", 1);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dict_put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(d, "y", 2);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dict_put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(d, "b", 3);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dict_put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(d, "a", 4);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dict_dump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(d);</a:t>
            </a:r>
          </a:p>
          <a:p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dict_del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(d);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88002-F746-142C-CCEE-54466D8291F3}"/>
              </a:ext>
            </a:extLst>
          </p:cNvPr>
          <p:cNvSpPr/>
          <p:nvPr/>
        </p:nvSpPr>
        <p:spPr>
          <a:xfrm>
            <a:off x="6207222" y="3775378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heads[0]   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45DADA-DA0E-0E05-FE04-C925EDC11D08}"/>
              </a:ext>
            </a:extLst>
          </p:cNvPr>
          <p:cNvSpPr/>
          <p:nvPr/>
        </p:nvSpPr>
        <p:spPr>
          <a:xfrm>
            <a:off x="6207222" y="4157365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heads[1]   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B9B1D0-59FC-CBA6-B7DA-F70E194F5334}"/>
              </a:ext>
            </a:extLst>
          </p:cNvPr>
          <p:cNvSpPr/>
          <p:nvPr/>
        </p:nvSpPr>
        <p:spPr>
          <a:xfrm>
            <a:off x="6207222" y="4539352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heads[2]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74658-9C1E-A1AD-3AAF-6623722CAD8C}"/>
              </a:ext>
            </a:extLst>
          </p:cNvPr>
          <p:cNvSpPr/>
          <p:nvPr/>
        </p:nvSpPr>
        <p:spPr>
          <a:xfrm>
            <a:off x="6207222" y="4949722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heads[3]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A3D468-96A6-F0C7-8ECE-50BA592EF955}"/>
              </a:ext>
            </a:extLst>
          </p:cNvPr>
          <p:cNvSpPr/>
          <p:nvPr/>
        </p:nvSpPr>
        <p:spPr>
          <a:xfrm>
            <a:off x="6222720" y="3233057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buckets: 4  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900099-D490-1057-69C2-3602DF2EF9EF}"/>
              </a:ext>
            </a:extLst>
          </p:cNvPr>
          <p:cNvSpPr/>
          <p:nvPr/>
        </p:nvSpPr>
        <p:spPr>
          <a:xfrm>
            <a:off x="8567736" y="3549905"/>
            <a:ext cx="302209" cy="3918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1D97C43-9D43-4368-4FDC-914751CF7DE0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 flipV="1">
            <a:off x="7793750" y="3745848"/>
            <a:ext cx="773986" cy="2254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AB3D1FA-DDB0-E66C-F622-04A8D3DE991A}"/>
              </a:ext>
            </a:extLst>
          </p:cNvPr>
          <p:cNvSpPr/>
          <p:nvPr/>
        </p:nvSpPr>
        <p:spPr>
          <a:xfrm>
            <a:off x="8822974" y="3998215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y=2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14497DC-AD2A-C741-B019-DD53D8953107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7793750" y="4181782"/>
            <a:ext cx="1029224" cy="1715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739C4EB-8C6F-3442-DBD7-AB2ED4484BB6}"/>
              </a:ext>
            </a:extLst>
          </p:cNvPr>
          <p:cNvSpPr/>
          <p:nvPr/>
        </p:nvSpPr>
        <p:spPr>
          <a:xfrm>
            <a:off x="10089143" y="3998215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a=4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951E87-9BFA-685E-A698-77841CC1A185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9599584" y="4181782"/>
            <a:ext cx="48955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C3D6E3B-A39E-2E9B-D6E7-DEEEFE634E10}"/>
              </a:ext>
            </a:extLst>
          </p:cNvPr>
          <p:cNvSpPr/>
          <p:nvPr/>
        </p:nvSpPr>
        <p:spPr>
          <a:xfrm>
            <a:off x="11365709" y="3975576"/>
            <a:ext cx="302209" cy="3918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4B22416-DD20-F41D-BCA0-79E5E160EB2E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10865753" y="4165331"/>
            <a:ext cx="499956" cy="1645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0E75F8AC-E7FC-B03D-F2AD-2FE362AC3998}"/>
              </a:ext>
            </a:extLst>
          </p:cNvPr>
          <p:cNvSpPr/>
          <p:nvPr/>
        </p:nvSpPr>
        <p:spPr>
          <a:xfrm>
            <a:off x="8822974" y="4738358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z=1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E165A1C-3F5E-7128-76A8-B4489CCFAA0B}"/>
              </a:ext>
            </a:extLst>
          </p:cNvPr>
          <p:cNvCxnSpPr>
            <a:cxnSpLocks/>
            <a:stCxn id="6" idx="3"/>
            <a:endCxn id="17" idx="1"/>
          </p:cNvCxnSpPr>
          <p:nvPr/>
        </p:nvCxnSpPr>
        <p:spPr>
          <a:xfrm>
            <a:off x="7793750" y="4735295"/>
            <a:ext cx="1029224" cy="1866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E7AE6D3-B413-E711-E53F-9DC34482810A}"/>
              </a:ext>
            </a:extLst>
          </p:cNvPr>
          <p:cNvSpPr/>
          <p:nvPr/>
        </p:nvSpPr>
        <p:spPr>
          <a:xfrm>
            <a:off x="10089143" y="4738358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b=3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AFD143C-AB01-CE06-650B-2379F746CBF0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>
            <a:off x="9599584" y="4921925"/>
            <a:ext cx="48955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71B865CD-A61E-7DE3-49FF-6FF00F7B73D7}"/>
              </a:ext>
            </a:extLst>
          </p:cNvPr>
          <p:cNvSpPr/>
          <p:nvPr/>
        </p:nvSpPr>
        <p:spPr>
          <a:xfrm>
            <a:off x="11365709" y="4715719"/>
            <a:ext cx="302209" cy="3918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FB095B6-077C-D078-71C6-01C2D08DC659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10865753" y="4905474"/>
            <a:ext cx="499956" cy="1645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CC6D46FE-9DFF-9533-B64C-F686996BFC1A}"/>
              </a:ext>
            </a:extLst>
          </p:cNvPr>
          <p:cNvSpPr/>
          <p:nvPr/>
        </p:nvSpPr>
        <p:spPr>
          <a:xfrm>
            <a:off x="8521532" y="5333153"/>
            <a:ext cx="302209" cy="3918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1514B8B-75BE-D75B-0B7B-B891051EC71B}"/>
              </a:ext>
            </a:extLst>
          </p:cNvPr>
          <p:cNvCxnSpPr>
            <a:cxnSpLocks/>
            <a:stCxn id="7" idx="3"/>
            <a:endCxn id="23" idx="1"/>
          </p:cNvCxnSpPr>
          <p:nvPr/>
        </p:nvCxnSpPr>
        <p:spPr>
          <a:xfrm>
            <a:off x="7793750" y="5145665"/>
            <a:ext cx="727782" cy="383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A22E87F8-3FC5-99C0-4A44-6D2577C15894}"/>
              </a:ext>
            </a:extLst>
          </p:cNvPr>
          <p:cNvSpPr/>
          <p:nvPr/>
        </p:nvSpPr>
        <p:spPr>
          <a:xfrm>
            <a:off x="6205021" y="5540109"/>
            <a:ext cx="1586528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count: 4   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265B3E0-995B-0C18-5516-1E7E93ACCFA5}"/>
              </a:ext>
            </a:extLst>
          </p:cNvPr>
          <p:cNvSpPr/>
          <p:nvPr/>
        </p:nvSpPr>
        <p:spPr>
          <a:xfrm>
            <a:off x="4456357" y="4076944"/>
            <a:ext cx="1162580" cy="8260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Hash  % 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3095C8D-B478-A9E3-F24F-D0A4ADB76522}"/>
              </a:ext>
            </a:extLst>
          </p:cNvPr>
          <p:cNvSpPr/>
          <p:nvPr/>
        </p:nvSpPr>
        <p:spPr>
          <a:xfrm>
            <a:off x="3339363" y="4307782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C9E68FA-1588-947E-AAAB-1A6287AFD994}"/>
              </a:ext>
            </a:extLst>
          </p:cNvPr>
          <p:cNvCxnSpPr>
            <a:cxnSpLocks/>
            <a:stCxn id="27" idx="3"/>
            <a:endCxn id="26" idx="1"/>
          </p:cNvCxnSpPr>
          <p:nvPr/>
        </p:nvCxnSpPr>
        <p:spPr>
          <a:xfrm flipV="1">
            <a:off x="4115973" y="4489989"/>
            <a:ext cx="340384" cy="136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E8033D7-318C-7A74-EDA4-3DA59496A019}"/>
              </a:ext>
            </a:extLst>
          </p:cNvPr>
          <p:cNvCxnSpPr>
            <a:cxnSpLocks/>
            <a:stCxn id="26" idx="3"/>
            <a:endCxn id="3" idx="1"/>
          </p:cNvCxnSpPr>
          <p:nvPr/>
        </p:nvCxnSpPr>
        <p:spPr>
          <a:xfrm flipV="1">
            <a:off x="5618937" y="3971321"/>
            <a:ext cx="588285" cy="51866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E3BA5C6-D004-9B4F-EC40-2E55BE3DA2AC}"/>
              </a:ext>
            </a:extLst>
          </p:cNvPr>
          <p:cNvCxnSpPr>
            <a:cxnSpLocks/>
            <a:stCxn id="26" idx="3"/>
            <a:endCxn id="4" idx="1"/>
          </p:cNvCxnSpPr>
          <p:nvPr/>
        </p:nvCxnSpPr>
        <p:spPr>
          <a:xfrm flipV="1">
            <a:off x="5618937" y="4353308"/>
            <a:ext cx="588285" cy="13668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29F7546-67F2-905B-9C8A-AF5C8D8DC54C}"/>
              </a:ext>
            </a:extLst>
          </p:cNvPr>
          <p:cNvCxnSpPr>
            <a:cxnSpLocks/>
            <a:stCxn id="26" idx="3"/>
            <a:endCxn id="6" idx="1"/>
          </p:cNvCxnSpPr>
          <p:nvPr/>
        </p:nvCxnSpPr>
        <p:spPr>
          <a:xfrm>
            <a:off x="5618937" y="4489989"/>
            <a:ext cx="588285" cy="24530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270C893-62C8-1578-29FF-955493CD0F51}"/>
              </a:ext>
            </a:extLst>
          </p:cNvPr>
          <p:cNvCxnSpPr>
            <a:cxnSpLocks/>
            <a:stCxn id="26" idx="3"/>
            <a:endCxn id="7" idx="1"/>
          </p:cNvCxnSpPr>
          <p:nvPr/>
        </p:nvCxnSpPr>
        <p:spPr>
          <a:xfrm>
            <a:off x="5618937" y="4489989"/>
            <a:ext cx="588285" cy="65567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4225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7466D9-A586-A5E2-8B1B-A9FAB63ED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422400"/>
            <a:ext cx="5367337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Let's go visit Guido van Rossum and ask about the relationship between Python 0.0.1 and Chapter 6 of Kernighan and Ritchie…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A89CBBC-7743-43D9-A324-25CB472E9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34112" y="638849"/>
            <a:ext cx="5505449" cy="547564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reading a book&#10;&#10;Description automatically generated">
            <a:extLst>
              <a:ext uri="{FF2B5EF4-FFF2-40B4-BE49-F238E27FC236}">
                <a16:creationId xmlns:a16="http://schemas.microsoft.com/office/drawing/2014/main" id="{4B645EB4-3D9F-24E9-69E5-A122F86F42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17" r="8824"/>
          <a:stretch/>
        </p:blipFill>
        <p:spPr>
          <a:xfrm>
            <a:off x="6583776" y="1553937"/>
            <a:ext cx="4806120" cy="364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410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4AE3D-C70D-220E-82A8-C1D64A900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 / Contributions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725F2C-A6DC-4096-AD36-A6A5AF1FFD40}"/>
              </a:ext>
            </a:extLst>
          </p:cNvPr>
          <p:cNvSpPr txBox="1"/>
          <p:nvPr/>
        </p:nvSpPr>
        <p:spPr>
          <a:xfrm>
            <a:off x="838201" y="1502688"/>
            <a:ext cx="505570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These slides are Copyright 2023-  Charles R. Severance (</a:t>
            </a:r>
            <a:r>
              <a:rPr lang="en-US" sz="1200" dirty="0" err="1"/>
              <a:t>online.dr-chuck.com</a:t>
            </a:r>
            <a:r>
              <a:rPr lang="en-US" sz="1200" dirty="0"/>
              <a:t>) as part of www.cc4e.com 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200" dirty="0"/>
          </a:p>
          <a:p>
            <a:r>
              <a:rPr lang="en-US" sz="1200" dirty="0"/>
              <a:t>Initial Development: Charles Severance, University of Michigan School of Information</a:t>
            </a:r>
          </a:p>
          <a:p>
            <a:endParaRPr lang="en-US" sz="1200" dirty="0"/>
          </a:p>
          <a:p>
            <a:r>
              <a:rPr lang="en-US" sz="1200" b="1" dirty="0"/>
              <a:t>Insert new Contributors and Translators here including names and dates</a:t>
            </a:r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B0D5A1-502A-F6A1-76FD-6D954B37EE94}"/>
              </a:ext>
            </a:extLst>
          </p:cNvPr>
          <p:cNvSpPr txBox="1"/>
          <p:nvPr/>
        </p:nvSpPr>
        <p:spPr>
          <a:xfrm>
            <a:off x="6298097" y="1502688"/>
            <a:ext cx="5055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Continue new Contributors and Translators here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63881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tanding on stage with a large projector screen&#10;&#10;Description automatically generated">
            <a:extLst>
              <a:ext uri="{FF2B5EF4-FFF2-40B4-BE49-F238E27FC236}">
                <a16:creationId xmlns:a16="http://schemas.microsoft.com/office/drawing/2014/main" id="{B1426A0E-56DF-1E07-F188-F9C8763391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1" t="9091" r="3165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9E5DB4-8EF0-2AD1-3FCA-041F30C66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>
                <a:solidFill>
                  <a:schemeClr val="bg1"/>
                </a:solidFill>
              </a:rPr>
              <a:t>"When you think you're are finished with a journey, is often when you know where the journey actually begins.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886422-2274-40E9-A3C4-A6CAB524C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- Dr Chuck.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3416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A8760-6362-1974-7CC9-CDB7FCE12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K&amp;R patterns to build Python Classes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93082D-7643-4A1D-5FB5-FA21956FA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Python String Class</a:t>
            </a:r>
          </a:p>
          <a:p>
            <a:pPr lvl="1"/>
            <a:r>
              <a:rPr lang="en-US" dirty="0"/>
              <a:t>Extendable character array (not in K&amp;R)</a:t>
            </a:r>
          </a:p>
          <a:p>
            <a:r>
              <a:rPr lang="en-US" dirty="0"/>
              <a:t>Python List Class</a:t>
            </a:r>
          </a:p>
          <a:p>
            <a:pPr lvl="1"/>
            <a:r>
              <a:rPr lang="en-US" dirty="0"/>
              <a:t>Linked List from K&amp;R 6.5.1 (Added by Dr. Chuck before 6.5) </a:t>
            </a:r>
          </a:p>
          <a:p>
            <a:r>
              <a:rPr lang="en-US" dirty="0"/>
              <a:t>Python 1.0 Dictionary Class (1994)</a:t>
            </a:r>
          </a:p>
          <a:p>
            <a:pPr lvl="1"/>
            <a:r>
              <a:rPr lang="en-US" dirty="0"/>
              <a:t>Hash Map of key / value pairs with buckets and chains from K&amp;R 6.6</a:t>
            </a:r>
          </a:p>
        </p:txBody>
      </p:sp>
    </p:spTree>
    <p:extLst>
      <p:ext uri="{BB962C8B-B14F-4D97-AF65-F5344CB8AC3E}">
        <p14:creationId xmlns:p14="http://schemas.microsoft.com/office/powerpoint/2010/main" val="3367447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AD853-B0DF-EFB0-EED8-1C26B9F10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Python str() 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F5FC4-0FCE-1650-DC87-F1AAB957C5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487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015EDA-9B8C-EE59-2415-3FA4045D99D8}"/>
              </a:ext>
            </a:extLst>
          </p:cNvPr>
          <p:cNvSpPr txBox="1"/>
          <p:nvPr/>
        </p:nvSpPr>
        <p:spPr>
          <a:xfrm>
            <a:off x="7220851" y="1728270"/>
            <a:ext cx="3943708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main() {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 x =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pystr_new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'H');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'e');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'l');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'l');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'o');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 ');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'w');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'o');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'r');</a:t>
            </a:r>
          </a:p>
          <a:p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'l');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pystr_append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'd');</a:t>
            </a:r>
          </a:p>
          <a:p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E5487D-8189-D92B-C8CD-606BDF539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/>
              <a:t>pystr_append</a:t>
            </a:r>
            <a:r>
              <a:rPr lang="en-US" dirty="0"/>
              <a:t>()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A9B6A79-1A42-0EAF-101B-18FA4F5D4E81}"/>
              </a:ext>
            </a:extLst>
          </p:cNvPr>
          <p:cNvGrpSpPr/>
          <p:nvPr/>
        </p:nvGrpSpPr>
        <p:grpSpPr>
          <a:xfrm>
            <a:off x="3156400" y="3705631"/>
            <a:ext cx="3267134" cy="543176"/>
            <a:chOff x="957137" y="5796734"/>
            <a:chExt cx="3267134" cy="54317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A11A7C6-64D7-23F5-F59D-290D150DCA75}"/>
                </a:ext>
              </a:extLst>
            </p:cNvPr>
            <p:cNvSpPr/>
            <p:nvPr/>
          </p:nvSpPr>
          <p:spPr>
            <a:xfrm>
              <a:off x="995774" y="5796734"/>
              <a:ext cx="3132716" cy="543176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8804C2E-C169-DA07-D904-F854A25B235C}"/>
                </a:ext>
              </a:extLst>
            </p:cNvPr>
            <p:cNvSpPr txBox="1"/>
            <p:nvPr/>
          </p:nvSpPr>
          <p:spPr>
            <a:xfrm>
              <a:off x="957137" y="5868943"/>
              <a:ext cx="3267134" cy="4078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50" dirty="0">
                  <a:latin typeface="Courier New" panose="02070309020205020404" pitchFamily="49" charset="0"/>
                  <a:cs typeface="Courier New" panose="02070309020205020404" pitchFamily="49" charset="0"/>
                </a:rPr>
                <a:t>H e l l o   w o r </a:t>
              </a:r>
              <a:r>
                <a:rPr lang="en-US" sz="205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∅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05CB4072-F964-3FBE-F3BC-B6CF70A3A4CB}"/>
              </a:ext>
            </a:extLst>
          </p:cNvPr>
          <p:cNvSpPr/>
          <p:nvPr/>
        </p:nvSpPr>
        <p:spPr>
          <a:xfrm>
            <a:off x="838200" y="2936124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length:   9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9C0AAB-8D29-FF50-70F7-808FD0F6C811}"/>
              </a:ext>
            </a:extLst>
          </p:cNvPr>
          <p:cNvSpPr/>
          <p:nvPr/>
        </p:nvSpPr>
        <p:spPr>
          <a:xfrm>
            <a:off x="838200" y="3719896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data:</a:t>
            </a:r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A13F317E-0BEF-AB17-30AC-245CCB0EF856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212139" y="3871820"/>
            <a:ext cx="944261" cy="109922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E66AE74-4140-6DFD-1A27-0FCC5F01AFD2}"/>
              </a:ext>
            </a:extLst>
          </p:cNvPr>
          <p:cNvSpPr/>
          <p:nvPr/>
        </p:nvSpPr>
        <p:spPr>
          <a:xfrm>
            <a:off x="838200" y="3328010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alloc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  10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C58F70E-D8B3-1F28-5D4C-154862FA533E}"/>
              </a:ext>
            </a:extLst>
          </p:cNvPr>
          <p:cNvGrpSpPr/>
          <p:nvPr/>
        </p:nvGrpSpPr>
        <p:grpSpPr>
          <a:xfrm>
            <a:off x="3060619" y="1581736"/>
            <a:ext cx="3267134" cy="543176"/>
            <a:chOff x="957137" y="5796734"/>
            <a:chExt cx="3267134" cy="543176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328A5AE-44B4-705D-AC16-BCE4DCFD8CB8}"/>
                </a:ext>
              </a:extLst>
            </p:cNvPr>
            <p:cNvSpPr/>
            <p:nvPr/>
          </p:nvSpPr>
          <p:spPr>
            <a:xfrm>
              <a:off x="995774" y="5796734"/>
              <a:ext cx="3132716" cy="543176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280F85E-4FAF-7A00-3A4F-9B50F38FEA9B}"/>
                </a:ext>
              </a:extLst>
            </p:cNvPr>
            <p:cNvSpPr txBox="1"/>
            <p:nvPr/>
          </p:nvSpPr>
          <p:spPr>
            <a:xfrm>
              <a:off x="957137" y="5868943"/>
              <a:ext cx="3267134" cy="4078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50" dirty="0">
                  <a:latin typeface="Courier New" panose="02070309020205020404" pitchFamily="49" charset="0"/>
                  <a:cs typeface="Courier New" panose="02070309020205020404" pitchFamily="49" charset="0"/>
                </a:rPr>
                <a:t>H e </a:t>
              </a:r>
              <a:r>
                <a:rPr lang="en-US" sz="2050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∅ ? ? ? ? ? ? ?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5D71D9EA-96F2-E415-2482-8307611E208B}"/>
              </a:ext>
            </a:extLst>
          </p:cNvPr>
          <p:cNvSpPr/>
          <p:nvPr/>
        </p:nvSpPr>
        <p:spPr>
          <a:xfrm>
            <a:off x="742419" y="812229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length:   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4D7A33B-3FC4-02D6-754A-ED5EF2325EFA}"/>
              </a:ext>
            </a:extLst>
          </p:cNvPr>
          <p:cNvSpPr/>
          <p:nvPr/>
        </p:nvSpPr>
        <p:spPr>
          <a:xfrm>
            <a:off x="742419" y="1596001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data:</a:t>
            </a:r>
          </a:p>
        </p:txBody>
      </p: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9C3AF0FA-FF27-3B08-6031-E6220800132F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2116358" y="1747925"/>
            <a:ext cx="944261" cy="109922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6BC4AAC-7194-3B09-4F63-6469A502DA2F}"/>
              </a:ext>
            </a:extLst>
          </p:cNvPr>
          <p:cNvSpPr/>
          <p:nvPr/>
        </p:nvSpPr>
        <p:spPr>
          <a:xfrm>
            <a:off x="742419" y="1204115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alloc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  10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9206BC8-56C7-BB40-7AAE-01F9E6CB83A9}"/>
              </a:ext>
            </a:extLst>
          </p:cNvPr>
          <p:cNvGrpSpPr/>
          <p:nvPr/>
        </p:nvGrpSpPr>
        <p:grpSpPr>
          <a:xfrm>
            <a:off x="3156399" y="5620313"/>
            <a:ext cx="7623217" cy="543176"/>
            <a:chOff x="957137" y="5796734"/>
            <a:chExt cx="3267134" cy="54317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38BD050-2506-66B9-4BC4-A47A0FAE28EF}"/>
                </a:ext>
              </a:extLst>
            </p:cNvPr>
            <p:cNvSpPr/>
            <p:nvPr/>
          </p:nvSpPr>
          <p:spPr>
            <a:xfrm>
              <a:off x="995774" y="5796734"/>
              <a:ext cx="2659980" cy="543176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63E04B-B9BF-F9A6-40BC-02318BAD00B3}"/>
                </a:ext>
              </a:extLst>
            </p:cNvPr>
            <p:cNvSpPr txBox="1"/>
            <p:nvPr/>
          </p:nvSpPr>
          <p:spPr>
            <a:xfrm>
              <a:off x="957137" y="5868943"/>
              <a:ext cx="3267134" cy="4078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50" dirty="0">
                  <a:latin typeface="Courier New" panose="02070309020205020404" pitchFamily="49" charset="0"/>
                  <a:cs typeface="Courier New" panose="02070309020205020404" pitchFamily="49" charset="0"/>
                </a:rPr>
                <a:t>H e l l o   w o r l</a:t>
              </a:r>
              <a:endParaRPr lang="en-US" sz="2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540EBAB-5645-8016-4264-DF651B1159EC}"/>
              </a:ext>
            </a:extLst>
          </p:cNvPr>
          <p:cNvSpPr/>
          <p:nvPr/>
        </p:nvSpPr>
        <p:spPr>
          <a:xfrm>
            <a:off x="838200" y="4850806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length:  11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53298CD-7FAB-9987-39E8-7259A7F7A982}"/>
              </a:ext>
            </a:extLst>
          </p:cNvPr>
          <p:cNvSpPr/>
          <p:nvPr/>
        </p:nvSpPr>
        <p:spPr>
          <a:xfrm>
            <a:off x="838200" y="5634578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data:</a:t>
            </a:r>
          </a:p>
        </p:txBody>
      </p: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DF939AF0-8870-9EEC-048C-9658EC2D13C1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2212139" y="5786502"/>
            <a:ext cx="944260" cy="109922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F1F58609-29E1-57D5-25FE-6DFEA97A9B5E}"/>
              </a:ext>
            </a:extLst>
          </p:cNvPr>
          <p:cNvSpPr/>
          <p:nvPr/>
        </p:nvSpPr>
        <p:spPr>
          <a:xfrm>
            <a:off x="838200" y="5242692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alloc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  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C5A5CA4-5458-5B00-A585-83A982B1A1D9}"/>
              </a:ext>
            </a:extLst>
          </p:cNvPr>
          <p:cNvSpPr txBox="1"/>
          <p:nvPr/>
        </p:nvSpPr>
        <p:spPr>
          <a:xfrm>
            <a:off x="6327753" y="5683476"/>
            <a:ext cx="3308795" cy="407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50" dirty="0">
                <a:latin typeface="Courier New" panose="02070309020205020404" pitchFamily="49" charset="0"/>
                <a:cs typeface="Courier New" panose="02070309020205020404" pitchFamily="49" charset="0"/>
              </a:rPr>
              <a:t>d </a:t>
            </a:r>
            <a:r>
              <a:rPr lang="en-US" sz="2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 ? ? ? ? ? ? ? ?</a:t>
            </a:r>
          </a:p>
        </p:txBody>
      </p:sp>
      <p:sp>
        <p:nvSpPr>
          <p:cNvPr id="40" name="Left-Right Arrow 39">
            <a:extLst>
              <a:ext uri="{FF2B5EF4-FFF2-40B4-BE49-F238E27FC236}">
                <a16:creationId xmlns:a16="http://schemas.microsoft.com/office/drawing/2014/main" id="{2A21625C-9027-E038-8E73-290D0966B4A3}"/>
              </a:ext>
            </a:extLst>
          </p:cNvPr>
          <p:cNvSpPr/>
          <p:nvPr/>
        </p:nvSpPr>
        <p:spPr>
          <a:xfrm>
            <a:off x="4858225" y="4671401"/>
            <a:ext cx="1223493" cy="54317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realloc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37430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AD853-B0DF-EFB0-EED8-1C26B9F10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Python list() 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F5FC4-0FCE-1650-DC87-F1AAB957C5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02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015EDA-9B8C-EE59-2415-3FA4045D99D8}"/>
              </a:ext>
            </a:extLst>
          </p:cNvPr>
          <p:cNvSpPr txBox="1"/>
          <p:nvPr/>
        </p:nvSpPr>
        <p:spPr>
          <a:xfrm>
            <a:off x="727223" y="880446"/>
            <a:ext cx="5368777" cy="47705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char *text;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*next;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pylist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*head;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*tail;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int count;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Constructor -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list() */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pylist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pylist_new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pylist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*p = malloc(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(*p));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p-&gt;head = NULL;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p-&gt;tail = NULL;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p-&gt;count = 0;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p;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038CBB-085B-5985-21B6-C856EDC9B5FE}"/>
              </a:ext>
            </a:extLst>
          </p:cNvPr>
          <p:cNvSpPr/>
          <p:nvPr/>
        </p:nvSpPr>
        <p:spPr>
          <a:xfrm>
            <a:off x="5164332" y="2013658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head:   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0FA2DD-C8E9-7AED-DE8B-9101D690481A}"/>
              </a:ext>
            </a:extLst>
          </p:cNvPr>
          <p:cNvSpPr/>
          <p:nvPr/>
        </p:nvSpPr>
        <p:spPr>
          <a:xfrm>
            <a:off x="5164332" y="2797430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count:   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B467B9-7AA7-8AF0-92E3-CD41B8BDE318}"/>
              </a:ext>
            </a:extLst>
          </p:cNvPr>
          <p:cNvSpPr/>
          <p:nvPr/>
        </p:nvSpPr>
        <p:spPr>
          <a:xfrm>
            <a:off x="5164332" y="2405544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tail:    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BAA5632-5215-CF93-CA3B-59C7AD0C1CE6}"/>
              </a:ext>
            </a:extLst>
          </p:cNvPr>
          <p:cNvSpPr/>
          <p:nvPr/>
        </p:nvSpPr>
        <p:spPr>
          <a:xfrm>
            <a:off x="8483251" y="880446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text:   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ADF982-C747-0486-0C37-E2FC952AA575}"/>
              </a:ext>
            </a:extLst>
          </p:cNvPr>
          <p:cNvSpPr/>
          <p:nvPr/>
        </p:nvSpPr>
        <p:spPr>
          <a:xfrm>
            <a:off x="8483251" y="1272332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next:  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792086-F013-2F49-23E7-DB2A5261B78C}"/>
              </a:ext>
            </a:extLst>
          </p:cNvPr>
          <p:cNvSpPr/>
          <p:nvPr/>
        </p:nvSpPr>
        <p:spPr>
          <a:xfrm>
            <a:off x="10688167" y="905198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92EDB3CE-E5AA-7EFC-C8C0-87EE26E606DF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9627022" y="1069245"/>
            <a:ext cx="1061145" cy="19520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99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752239-11FF-989F-D3D8-242D0A14ED4D}"/>
              </a:ext>
            </a:extLst>
          </p:cNvPr>
          <p:cNvSpPr txBox="1"/>
          <p:nvPr/>
        </p:nvSpPr>
        <p:spPr>
          <a:xfrm>
            <a:off x="565534" y="755559"/>
            <a:ext cx="6829926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lst.append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("Fun") */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pylist_append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pylist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* self, char *str) {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*new = malloc(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(*new));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new-&gt;next = NULL;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( self-&gt;head == NULL ) self-&gt;head = new;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( self-&gt;tail != NULL ) self-&gt;tail-&gt;next = new;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self-&gt;tail = new;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char *text = malloc(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strlen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(str)+1);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strcpy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(text, str);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new-&gt;text = text;</a:t>
            </a:r>
          </a:p>
          <a:p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self-&gt;count++;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AF4B04-2BA2-ADE2-83EE-22FABB25D8D8}"/>
              </a:ext>
            </a:extLst>
          </p:cNvPr>
          <p:cNvSpPr/>
          <p:nvPr/>
        </p:nvSpPr>
        <p:spPr>
          <a:xfrm>
            <a:off x="8709156" y="1537466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text:   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3108F1-1DF5-0B2A-89DD-21F3D8C42D25}"/>
              </a:ext>
            </a:extLst>
          </p:cNvPr>
          <p:cNvSpPr/>
          <p:nvPr/>
        </p:nvSpPr>
        <p:spPr>
          <a:xfrm>
            <a:off x="8709156" y="1929352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next: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D5EDD9-21BF-EECD-AD44-2FEC9688E101}"/>
              </a:ext>
            </a:extLst>
          </p:cNvPr>
          <p:cNvSpPr/>
          <p:nvPr/>
        </p:nvSpPr>
        <p:spPr>
          <a:xfrm>
            <a:off x="8709156" y="2866621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text: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CF5184-C019-8A17-008F-19309C25DAEE}"/>
              </a:ext>
            </a:extLst>
          </p:cNvPr>
          <p:cNvSpPr/>
          <p:nvPr/>
        </p:nvSpPr>
        <p:spPr>
          <a:xfrm>
            <a:off x="8709156" y="3258507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next:  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E0973E-C2FB-1B07-A57F-FD58B295784B}"/>
              </a:ext>
            </a:extLst>
          </p:cNvPr>
          <p:cNvSpPr/>
          <p:nvPr/>
        </p:nvSpPr>
        <p:spPr>
          <a:xfrm>
            <a:off x="10914072" y="2892275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6736EA-CA3C-FDE3-DF0E-02287E1F7BEE}"/>
              </a:ext>
            </a:extLst>
          </p:cNvPr>
          <p:cNvSpPr/>
          <p:nvPr/>
        </p:nvSpPr>
        <p:spPr>
          <a:xfrm>
            <a:off x="10914072" y="1562218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5A739A-FE9C-8701-485F-A1D951B15C6A}"/>
              </a:ext>
            </a:extLst>
          </p:cNvPr>
          <p:cNvSpPr/>
          <p:nvPr/>
        </p:nvSpPr>
        <p:spPr>
          <a:xfrm>
            <a:off x="6361836" y="3883603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head:  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942C6B-44D9-69BE-AB72-E7C3A3DA30F7}"/>
              </a:ext>
            </a:extLst>
          </p:cNvPr>
          <p:cNvSpPr/>
          <p:nvPr/>
        </p:nvSpPr>
        <p:spPr>
          <a:xfrm>
            <a:off x="6361836" y="4667375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count:   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88A6A4-2208-5787-DB35-9C1D010907B3}"/>
              </a:ext>
            </a:extLst>
          </p:cNvPr>
          <p:cNvSpPr/>
          <p:nvPr/>
        </p:nvSpPr>
        <p:spPr>
          <a:xfrm>
            <a:off x="6361836" y="4275489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tail:    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29DC11F3-5030-8116-6B70-7EE4862078F9}"/>
              </a:ext>
            </a:extLst>
          </p:cNvPr>
          <p:cNvCxnSpPr>
            <a:cxnSpLocks/>
            <a:endCxn id="5" idx="1"/>
          </p:cNvCxnSpPr>
          <p:nvPr/>
        </p:nvCxnSpPr>
        <p:spPr>
          <a:xfrm rot="5400000" flipH="1" flipV="1">
            <a:off x="7041118" y="2445883"/>
            <a:ext cx="2380512" cy="955564"/>
          </a:xfrm>
          <a:prstGeom prst="curvedConnector2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AEE26E42-98BA-8787-7EAE-A50AE3E3122B}"/>
              </a:ext>
            </a:extLst>
          </p:cNvPr>
          <p:cNvCxnSpPr>
            <a:cxnSpLocks/>
            <a:endCxn id="7" idx="0"/>
          </p:cNvCxnSpPr>
          <p:nvPr/>
        </p:nvCxnSpPr>
        <p:spPr>
          <a:xfrm rot="5400000">
            <a:off x="9206657" y="2307700"/>
            <a:ext cx="777684" cy="340158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669F996-94F9-E004-DC0D-FD9B18F83D25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9852927" y="1726265"/>
            <a:ext cx="1061145" cy="19520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842031F0-C213-1D5A-BCCB-02B507994FD4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9833244" y="3062070"/>
            <a:ext cx="1080828" cy="13772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80C0EC12-7B48-800A-BF9A-9CC9BB86D9E1}"/>
              </a:ext>
            </a:extLst>
          </p:cNvPr>
          <p:cNvCxnSpPr>
            <a:cxnSpLocks/>
            <a:endCxn id="7" idx="1"/>
          </p:cNvCxnSpPr>
          <p:nvPr/>
        </p:nvCxnSpPr>
        <p:spPr>
          <a:xfrm rot="5400000" flipH="1" flipV="1">
            <a:off x="7542784" y="3362518"/>
            <a:ext cx="1466326" cy="866418"/>
          </a:xfrm>
          <a:prstGeom prst="curvedConnector2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0739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752239-11FF-989F-D3D8-242D0A14ED4D}"/>
              </a:ext>
            </a:extLst>
          </p:cNvPr>
          <p:cNvSpPr txBox="1"/>
          <p:nvPr/>
        </p:nvSpPr>
        <p:spPr>
          <a:xfrm>
            <a:off x="565534" y="755559"/>
            <a:ext cx="682992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/*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lst.append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("Fun") */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pylist_append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pylist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* self, char *str) {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struct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lnode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*new = malloc(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(*new));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new-&gt;next = NULL;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( self-&gt;head == NULL ) self-&gt;head = new;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( self-&gt;tail != NULL ) self-&gt;tail-&gt;next = new;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self-&gt;tail = new;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char *text = malloc(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strlen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(str)+1);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strcpy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(text, str);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new-&gt;text = text;</a:t>
            </a:r>
          </a:p>
          <a:p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self-&gt;count++;</a:t>
            </a: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AF4B04-2BA2-ADE2-83EE-22FABB25D8D8}"/>
              </a:ext>
            </a:extLst>
          </p:cNvPr>
          <p:cNvSpPr/>
          <p:nvPr/>
        </p:nvSpPr>
        <p:spPr>
          <a:xfrm>
            <a:off x="8709156" y="1537466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text:   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3108F1-1DF5-0B2A-89DD-21F3D8C42D25}"/>
              </a:ext>
            </a:extLst>
          </p:cNvPr>
          <p:cNvSpPr/>
          <p:nvPr/>
        </p:nvSpPr>
        <p:spPr>
          <a:xfrm>
            <a:off x="8709156" y="1929352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next: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D5EDD9-21BF-EECD-AD44-2FEC9688E101}"/>
              </a:ext>
            </a:extLst>
          </p:cNvPr>
          <p:cNvSpPr/>
          <p:nvPr/>
        </p:nvSpPr>
        <p:spPr>
          <a:xfrm>
            <a:off x="8709156" y="2866621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text: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CF5184-C019-8A17-008F-19309C25DAEE}"/>
              </a:ext>
            </a:extLst>
          </p:cNvPr>
          <p:cNvSpPr/>
          <p:nvPr/>
        </p:nvSpPr>
        <p:spPr>
          <a:xfrm>
            <a:off x="8709156" y="3258507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next:   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E92903-33F2-1C99-D9D7-BB68EAC5470F}"/>
              </a:ext>
            </a:extLst>
          </p:cNvPr>
          <p:cNvSpPr/>
          <p:nvPr/>
        </p:nvSpPr>
        <p:spPr>
          <a:xfrm>
            <a:off x="8709156" y="4176880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text:   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C7FA1-4438-5D09-0C36-66D5C8E86300}"/>
              </a:ext>
            </a:extLst>
          </p:cNvPr>
          <p:cNvSpPr/>
          <p:nvPr/>
        </p:nvSpPr>
        <p:spPr>
          <a:xfrm>
            <a:off x="8709156" y="4568766"/>
            <a:ext cx="1432527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next:  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∅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E0973E-C2FB-1B07-A57F-FD58B295784B}"/>
              </a:ext>
            </a:extLst>
          </p:cNvPr>
          <p:cNvSpPr/>
          <p:nvPr/>
        </p:nvSpPr>
        <p:spPr>
          <a:xfrm>
            <a:off x="10914072" y="2892275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6736EA-CA3C-FDE3-DF0E-02287E1F7BEE}"/>
              </a:ext>
            </a:extLst>
          </p:cNvPr>
          <p:cNvSpPr/>
          <p:nvPr/>
        </p:nvSpPr>
        <p:spPr>
          <a:xfrm>
            <a:off x="10914072" y="1562218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AAC495-F061-27BD-980C-F5D26C22711B}"/>
              </a:ext>
            </a:extLst>
          </p:cNvPr>
          <p:cNvSpPr/>
          <p:nvPr/>
        </p:nvSpPr>
        <p:spPr>
          <a:xfrm>
            <a:off x="10914072" y="4192923"/>
            <a:ext cx="776610" cy="36713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45A739A-FE9C-8701-485F-A1D951B15C6A}"/>
              </a:ext>
            </a:extLst>
          </p:cNvPr>
          <p:cNvSpPr/>
          <p:nvPr/>
        </p:nvSpPr>
        <p:spPr>
          <a:xfrm>
            <a:off x="6361836" y="3883603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head:  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942C6B-44D9-69BE-AB72-E7C3A3DA30F7}"/>
              </a:ext>
            </a:extLst>
          </p:cNvPr>
          <p:cNvSpPr/>
          <p:nvPr/>
        </p:nvSpPr>
        <p:spPr>
          <a:xfrm>
            <a:off x="6361836" y="4667375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count:   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88A6A4-2208-5787-DB35-9C1D010907B3}"/>
              </a:ext>
            </a:extLst>
          </p:cNvPr>
          <p:cNvSpPr/>
          <p:nvPr/>
        </p:nvSpPr>
        <p:spPr>
          <a:xfrm>
            <a:off x="6361836" y="4275489"/>
            <a:ext cx="1863336" cy="391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tail:    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29DC11F3-5030-8116-6B70-7EE4862078F9}"/>
              </a:ext>
            </a:extLst>
          </p:cNvPr>
          <p:cNvCxnSpPr>
            <a:cxnSpLocks/>
            <a:endCxn id="5" idx="1"/>
          </p:cNvCxnSpPr>
          <p:nvPr/>
        </p:nvCxnSpPr>
        <p:spPr>
          <a:xfrm rot="5400000" flipH="1" flipV="1">
            <a:off x="7041118" y="2445883"/>
            <a:ext cx="2380512" cy="955564"/>
          </a:xfrm>
          <a:prstGeom prst="curvedConnector2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AEE26E42-98BA-8787-7EAE-A50AE3E3122B}"/>
              </a:ext>
            </a:extLst>
          </p:cNvPr>
          <p:cNvCxnSpPr>
            <a:cxnSpLocks/>
            <a:endCxn id="7" idx="0"/>
          </p:cNvCxnSpPr>
          <p:nvPr/>
        </p:nvCxnSpPr>
        <p:spPr>
          <a:xfrm rot="5400000">
            <a:off x="9206657" y="2307700"/>
            <a:ext cx="777684" cy="340158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3C1A8D42-7BD0-3EE1-78A7-190F72176E69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9223566" y="3634868"/>
            <a:ext cx="743866" cy="340158"/>
          </a:xfrm>
          <a:prstGeom prst="curvedConnector3">
            <a:avLst>
              <a:gd name="adj1" fmla="val 5000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6669F996-94F9-E004-DC0D-FD9B18F83D25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9852927" y="1726265"/>
            <a:ext cx="1061145" cy="19520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842031F0-C213-1D5A-BCCB-02B507994FD4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9833244" y="3062070"/>
            <a:ext cx="1080828" cy="13772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AA5E3B5C-925B-0055-E368-32D84D7B4336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9852927" y="4368468"/>
            <a:ext cx="1061145" cy="8022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urved Connector 1">
            <a:extLst>
              <a:ext uri="{FF2B5EF4-FFF2-40B4-BE49-F238E27FC236}">
                <a16:creationId xmlns:a16="http://schemas.microsoft.com/office/drawing/2014/main" id="{8A2B23CC-FEA5-4128-8357-2432644B7E75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7753592" y="4372823"/>
            <a:ext cx="955564" cy="168388"/>
          </a:xfrm>
          <a:prstGeom prst="curvedConnector3">
            <a:avLst>
              <a:gd name="adj1" fmla="val 5000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120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3526</TotalTime>
  <Words>1250</Words>
  <Application>Microsoft Macintosh PowerPoint</Application>
  <PresentationFormat>Widescreen</PresentationFormat>
  <Paragraphs>207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ＭＳ Ｐゴシック</vt:lpstr>
      <vt:lpstr>Arial</vt:lpstr>
      <vt:lpstr>Calibri</vt:lpstr>
      <vt:lpstr>Calibri Light</vt:lpstr>
      <vt:lpstr>Courier New</vt:lpstr>
      <vt:lpstr>Office Theme</vt:lpstr>
      <vt:lpstr>CC4E: Epilogue</vt:lpstr>
      <vt:lpstr>"When you think you're are finished with a journey, is often when you know where the journey actually begins. </vt:lpstr>
      <vt:lpstr>Using K&amp;R patterns to build Python Classes</vt:lpstr>
      <vt:lpstr>Building a Python str() Class</vt:lpstr>
      <vt:lpstr>pystr_append()</vt:lpstr>
      <vt:lpstr>Building a Python list() Class</vt:lpstr>
      <vt:lpstr>PowerPoint Presentation</vt:lpstr>
      <vt:lpstr>PowerPoint Presentation</vt:lpstr>
      <vt:lpstr>PowerPoint Presentation</vt:lpstr>
      <vt:lpstr>Building a Python dict() Class</vt:lpstr>
      <vt:lpstr>Dictionary </vt:lpstr>
      <vt:lpstr>Hashes</vt:lpstr>
      <vt:lpstr>PowerPoint Presentation</vt:lpstr>
      <vt:lpstr>PowerPoint Presentation</vt:lpstr>
      <vt:lpstr>Let's go visit Guido van Rossum and ask about the relationship between Python 0.0.1 and Chapter 6 of Kernighan and Ritchie…</vt:lpstr>
      <vt:lpstr>Acknowledgements / Contributions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Orientation</dc:title>
  <dc:creator>Severance, Charles</dc:creator>
  <cp:lastModifiedBy>Severance, Charles</cp:lastModifiedBy>
  <cp:revision>115</cp:revision>
  <dcterms:created xsi:type="dcterms:W3CDTF">2023-02-25T13:30:24Z</dcterms:created>
  <dcterms:modified xsi:type="dcterms:W3CDTF">2024-03-28T03:43:39Z</dcterms:modified>
</cp:coreProperties>
</file>

<file path=docProps/thumbnail.jpeg>
</file>